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3" r:id="rId3"/>
    <p:sldId id="279" r:id="rId4"/>
    <p:sldId id="278" r:id="rId5"/>
    <p:sldId id="277" r:id="rId6"/>
    <p:sldId id="280" r:id="rId7"/>
    <p:sldId id="274" r:id="rId8"/>
    <p:sldId id="275" r:id="rId9"/>
    <p:sldId id="276" r:id="rId10"/>
    <p:sldId id="266" r:id="rId11"/>
    <p:sldId id="272" r:id="rId12"/>
    <p:sldId id="271" r:id="rId13"/>
    <p:sldId id="281" r:id="rId14"/>
    <p:sldId id="282" r:id="rId15"/>
    <p:sldId id="283" r:id="rId16"/>
    <p:sldId id="284" r:id="rId17"/>
    <p:sldId id="285" r:id="rId18"/>
    <p:sldId id="28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35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789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31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10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92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06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322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4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31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89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69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44B5A-C600-4EEB-9C35-4C47F391423D}" type="datetimeFigureOut">
              <a:rPr lang="en-GB" smtClean="0"/>
              <a:t>03/03/2017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24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5481" y="24803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Health Partners reporting on Activity Info- </a:t>
            </a:r>
            <a:r>
              <a:rPr lang="en-US" dirty="0">
                <a:solidFill>
                  <a:srgbClr val="92D050"/>
                </a:solidFill>
              </a:rPr>
              <a:t>January 2017</a:t>
            </a:r>
            <a:r>
              <a:rPr lang="en-GB" dirty="0"/>
              <a:t/>
            </a:r>
            <a:br>
              <a:rPr lang="en-GB" dirty="0"/>
            </a:b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143" y="220585"/>
            <a:ext cx="1147110" cy="11468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87" y="329934"/>
            <a:ext cx="3992888" cy="92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32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sz="3000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49,250 subsidized consultations (out of 106,883 on a national level = 46%)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 2,065 ANC (4%) I 670 NCD (1.3%) I 795 MH (1.6%)   </a:t>
            </a:r>
            <a:r>
              <a:rPr lang="en-US" sz="2600" b="1" dirty="0" smtClean="0">
                <a:solidFill>
                  <a:srgbClr val="FF0000"/>
                </a:solidFill>
              </a:rPr>
              <a:t>Attention! Gap in data entry!!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30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9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10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11 other health outlets.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10 partners: AMEL, Caritas Lebanon, </a:t>
            </a:r>
            <a:r>
              <a:rPr lang="en-US" sz="2600" dirty="0" err="1" smtClean="0">
                <a:solidFill>
                  <a:schemeClr val="accent1"/>
                </a:solidFill>
              </a:rPr>
              <a:t>Humedica</a:t>
            </a:r>
            <a:r>
              <a:rPr lang="en-US" sz="2600" dirty="0" smtClean="0">
                <a:solidFill>
                  <a:schemeClr val="accent1"/>
                </a:solidFill>
              </a:rPr>
              <a:t>, IMC, IOM, MdM, </a:t>
            </a:r>
            <a:r>
              <a:rPr lang="en-US" sz="2600" dirty="0" err="1" smtClean="0">
                <a:solidFill>
                  <a:schemeClr val="accent1"/>
                </a:solidFill>
              </a:rPr>
              <a:t>Medair</a:t>
            </a:r>
            <a:r>
              <a:rPr lang="en-US" sz="2600" dirty="0" smtClean="0">
                <a:solidFill>
                  <a:schemeClr val="accent1"/>
                </a:solidFill>
              </a:rPr>
              <a:t>, MTI, URDA, WAHA.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9561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62289"/>
              </p:ext>
            </p:extLst>
          </p:nvPr>
        </p:nvGraphicFramePr>
        <p:xfrm>
          <a:off x="2290526" y="4311973"/>
          <a:ext cx="5501693" cy="21476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9895"/>
                <a:gridCol w="2939836"/>
                <a:gridCol w="671962"/>
              </a:tblGrid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Partner 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Site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Jan-17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URDA-ALRAHMA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22535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URDA-Medical Village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3801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PHC: Kamed el Loz PHCC</a:t>
                      </a:r>
                      <a:endParaRPr lang="es-E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3032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WAHA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Vision NGO Medical Clinic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2417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Health </a:t>
                      </a:r>
                      <a:r>
                        <a:rPr lang="en-GB" sz="1000" u="none" strike="noStrike" dirty="0" err="1">
                          <a:effectLst/>
                        </a:rPr>
                        <a:t>Taaneyel</a:t>
                      </a:r>
                      <a:r>
                        <a:rPr lang="en-GB" sz="1000" u="none" strike="noStrike" dirty="0">
                          <a:effectLst/>
                        </a:rPr>
                        <a:t>  Hariri Foundation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1864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El Ain PHCC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Qob Elias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El-Farouk Health Center - Saadneyel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1157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Laboueh Municipality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1097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IOM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Taalbaya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1048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MTI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Saadnayel Youth  Association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1036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877122"/>
              </p:ext>
            </p:extLst>
          </p:nvPr>
        </p:nvGraphicFramePr>
        <p:xfrm>
          <a:off x="1989042" y="1505270"/>
          <a:ext cx="8437168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292"/>
                <a:gridCol w="2109292"/>
                <a:gridCol w="2109292"/>
                <a:gridCol w="2109292"/>
              </a:tblGrid>
              <a:tr h="5165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Baalback</a:t>
                      </a:r>
                      <a:r>
                        <a:rPr lang="en-US" sz="1400" dirty="0" smtClean="0"/>
                        <a:t> (10)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Zahle</a:t>
                      </a:r>
                      <a:r>
                        <a:rPr lang="en-US" sz="1400" dirty="0" smtClean="0"/>
                        <a:t> (12)</a:t>
                      </a:r>
                      <a:endParaRPr lang="en-GB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West </a:t>
                      </a:r>
                      <a:r>
                        <a:rPr lang="en-US" sz="1400" dirty="0" err="1" smtClean="0"/>
                        <a:t>Bekaa</a:t>
                      </a:r>
                      <a:r>
                        <a:rPr lang="en-US" sz="1400" dirty="0" smtClean="0"/>
                        <a:t>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Rachayya</a:t>
                      </a:r>
                      <a:r>
                        <a:rPr lang="en-GB" sz="1400" dirty="0" smtClean="0"/>
                        <a:t> (3)</a:t>
                      </a:r>
                      <a:endParaRPr lang="en-GB" sz="1400" dirty="0"/>
                    </a:p>
                  </a:txBody>
                  <a:tcPr/>
                </a:tc>
              </a:tr>
              <a:tr h="1792696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IMC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(4)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Caritas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Humedica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smtClean="0"/>
                        <a:t>IMC (3)</a:t>
                      </a:r>
                    </a:p>
                    <a:p>
                      <a:r>
                        <a:rPr lang="en-GB" sz="1400" baseline="0" dirty="0" smtClean="0"/>
                        <a:t>IOM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smtClean="0"/>
                        <a:t>MTI (1)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(1)</a:t>
                      </a:r>
                    </a:p>
                    <a:p>
                      <a:r>
                        <a:rPr lang="en-GB" sz="1400" dirty="0" err="1" smtClean="0"/>
                        <a:t>MdM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WAHA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IMC (1)</a:t>
                      </a:r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8652747" y="4567473"/>
            <a:ext cx="2320053" cy="58394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URDA to double check/ confirm their figures</a:t>
            </a:r>
            <a:endParaRPr lang="en-GB" sz="14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792219" y="4562947"/>
            <a:ext cx="790466" cy="289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403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14,517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 (23% of total consultations in </a:t>
            </a:r>
            <a:r>
              <a:rPr lang="en-US" sz="2400" dirty="0" err="1" smtClean="0">
                <a:solidFill>
                  <a:schemeClr val="accent1"/>
                </a:solidFill>
              </a:rPr>
              <a:t>Bekaa</a:t>
            </a:r>
            <a:r>
              <a:rPr lang="en-US" sz="2400" dirty="0" smtClean="0">
                <a:solidFill>
                  <a:schemeClr val="accent1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Amel, Beyond, </a:t>
            </a:r>
            <a:r>
              <a:rPr lang="en-US" sz="2400" dirty="0" err="1" smtClean="0">
                <a:solidFill>
                  <a:schemeClr val="accent1"/>
                </a:solidFill>
              </a:rPr>
              <a:t>Humedica</a:t>
            </a:r>
            <a:r>
              <a:rPr lang="en-US" sz="2400" dirty="0" smtClean="0">
                <a:solidFill>
                  <a:schemeClr val="accent1"/>
                </a:solidFill>
              </a:rPr>
              <a:t>, </a:t>
            </a:r>
            <a:r>
              <a:rPr lang="en-US" sz="2400" dirty="0" err="1" smtClean="0">
                <a:solidFill>
                  <a:schemeClr val="accent1"/>
                </a:solidFill>
              </a:rPr>
              <a:t>Makassed</a:t>
            </a:r>
            <a:r>
              <a:rPr lang="en-US" sz="2400" dirty="0" smtClean="0">
                <a:solidFill>
                  <a:schemeClr val="accent1"/>
                </a:solidFill>
              </a:rPr>
              <a:t>, URDA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577" y="3187264"/>
            <a:ext cx="5515745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9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15,419 subsidized consultations (around 12% of total consultations)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Note</a:t>
            </a:r>
            <a:r>
              <a:rPr lang="en-US" sz="2000" dirty="0">
                <a:solidFill>
                  <a:srgbClr val="FF0000"/>
                </a:solidFill>
              </a:rPr>
              <a:t>: The figure above excludes the </a:t>
            </a:r>
            <a:r>
              <a:rPr lang="en-US" sz="2000" dirty="0" smtClean="0">
                <a:solidFill>
                  <a:srgbClr val="FF0000"/>
                </a:solidFill>
              </a:rPr>
              <a:t>2,201 </a:t>
            </a:r>
            <a:r>
              <a:rPr lang="en-US" sz="2000" dirty="0">
                <a:solidFill>
                  <a:srgbClr val="FF0000"/>
                </a:solidFill>
              </a:rPr>
              <a:t>consultations provided by UNRWA in the </a:t>
            </a:r>
            <a:r>
              <a:rPr lang="en-US" sz="2000" dirty="0" smtClean="0">
                <a:solidFill>
                  <a:srgbClr val="FF0000"/>
                </a:solidFill>
              </a:rPr>
              <a:t>North.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 1,553 ANC (10%) I 814 NCD (5%) I 970 MH (6%) 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Consultations provided through 27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21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MoPH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 PHCs, 1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MoSA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-SDC, 5 other health outlets, </a:t>
            </a:r>
            <a:r>
              <a:rPr lang="en-US" sz="2600" dirty="0" smtClean="0">
                <a:solidFill>
                  <a:srgbClr val="FF0000"/>
                </a:solidFill>
              </a:rPr>
              <a:t>+</a:t>
            </a:r>
            <a:r>
              <a:rPr lang="en-US" sz="2600" dirty="0" smtClean="0">
                <a:solidFill>
                  <a:srgbClr val="7030A0"/>
                </a:solidFill>
              </a:rPr>
              <a:t> </a:t>
            </a:r>
            <a:r>
              <a:rPr lang="en-US" sz="2600" dirty="0" smtClean="0">
                <a:solidFill>
                  <a:srgbClr val="FF0000"/>
                </a:solidFill>
              </a:rPr>
              <a:t>3 UNRWA clinics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8 partners: Caritas, IMC, IOCC Lebanon, IOM,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Makassed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, PU-AMI, Restart, UNRWA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89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- Top 10 fixed health outlets (by volume)</a:t>
            </a:r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754456"/>
              </p:ext>
            </p:extLst>
          </p:nvPr>
        </p:nvGraphicFramePr>
        <p:xfrm>
          <a:off x="1991762" y="1577260"/>
          <a:ext cx="8075690" cy="1926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138"/>
                <a:gridCol w="1615138"/>
                <a:gridCol w="1415974"/>
                <a:gridCol w="1814302"/>
                <a:gridCol w="1615138"/>
              </a:tblGrid>
              <a:tr h="49295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Akkar</a:t>
                      </a:r>
                      <a:r>
                        <a:rPr lang="en-US" sz="1400" dirty="0" smtClean="0"/>
                        <a:t> (15)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Tripoli (6)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Koura</a:t>
                      </a:r>
                      <a:r>
                        <a:rPr lang="en-US" sz="1400" baseline="0" dirty="0" smtClean="0"/>
                        <a:t> (2)</a:t>
                      </a:r>
                      <a:endParaRPr lang="en-GB" sz="1400" dirty="0" smtClean="0"/>
                    </a:p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Minnieh-Donnieh</a:t>
                      </a:r>
                      <a:r>
                        <a:rPr lang="en-US" sz="1400" dirty="0" smtClean="0"/>
                        <a:t>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Zgharta</a:t>
                      </a:r>
                      <a:r>
                        <a:rPr lang="en-US" sz="140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</a:tr>
              <a:tr h="140809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(8)</a:t>
                      </a:r>
                    </a:p>
                    <a:p>
                      <a:r>
                        <a:rPr lang="en-US" sz="1400" dirty="0" smtClean="0"/>
                        <a:t>IOCC</a:t>
                      </a:r>
                      <a:r>
                        <a:rPr lang="en-US" sz="1400" baseline="0" dirty="0" smtClean="0"/>
                        <a:t> (4)</a:t>
                      </a:r>
                    </a:p>
                    <a:p>
                      <a:r>
                        <a:rPr lang="en-US" sz="1400" baseline="0" dirty="0" err="1" smtClean="0"/>
                        <a:t>Makassed</a:t>
                      </a:r>
                      <a:r>
                        <a:rPr lang="en-US" sz="1400" baseline="0" dirty="0" smtClean="0"/>
                        <a:t> (1)</a:t>
                      </a:r>
                    </a:p>
                    <a:p>
                      <a:r>
                        <a:rPr lang="en-US" sz="1400" baseline="0" dirty="0" smtClean="0"/>
                        <a:t>PU-AMI (2)</a:t>
                      </a:r>
                    </a:p>
                    <a:p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UNRWA (1)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(3)</a:t>
                      </a:r>
                    </a:p>
                    <a:p>
                      <a:r>
                        <a:rPr lang="en-US" sz="1400" dirty="0" smtClean="0"/>
                        <a:t>Restart (1)</a:t>
                      </a:r>
                    </a:p>
                    <a:p>
                      <a:r>
                        <a:rPr lang="en-US" sz="1400" dirty="0" smtClean="0"/>
                        <a:t>RI (1)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(1)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(3)</a:t>
                      </a:r>
                    </a:p>
                    <a:p>
                      <a:r>
                        <a:rPr lang="en-US" sz="1400" dirty="0" smtClean="0"/>
                        <a:t>IOM</a:t>
                      </a:r>
                      <a:r>
                        <a:rPr lang="en-US" sz="1400" baseline="0" dirty="0" smtClean="0"/>
                        <a:t> (1)</a:t>
                      </a:r>
                    </a:p>
                    <a:p>
                      <a:r>
                        <a:rPr lang="en-US" sz="1400" baseline="0" dirty="0" smtClean="0"/>
                        <a:t>RI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RI (2)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17346"/>
              </p:ext>
            </p:extLst>
          </p:nvPr>
        </p:nvGraphicFramePr>
        <p:xfrm>
          <a:off x="1991762" y="4235981"/>
          <a:ext cx="6629400" cy="2428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1473200"/>
                <a:gridCol w="1270000"/>
                <a:gridCol w="2667000"/>
                <a:gridCol w="6096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Gov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Caza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Partner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Health Facility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Jan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Makarem Al Akhlak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1833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Charity Medical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1742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Iman medical center Bebnin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1113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Nahda Clinic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966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Menyeh governmental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901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Al iman health center - mina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791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Kfartoun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Mashha charity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743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Iman medical center Sir Danniye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723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Zgharta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RI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Health  Meryata  Hariri Foundation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606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RESTART Lebanon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Restart Center Damm-Farz -Tripoli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602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978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5,396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Beyond, IMC, </a:t>
            </a:r>
            <a:r>
              <a:rPr lang="en-US" sz="2400" dirty="0" err="1" smtClean="0">
                <a:solidFill>
                  <a:schemeClr val="accent1"/>
                </a:solidFill>
              </a:rPr>
              <a:t>Makassed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33249"/>
            <a:ext cx="10427362" cy="183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79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sz="3000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8,585 subsidized consultations (out of 130,284 on a national level = 6%).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	Note: The </a:t>
            </a:r>
            <a:r>
              <a:rPr lang="en-US" sz="2000" dirty="0">
                <a:solidFill>
                  <a:srgbClr val="FF0000"/>
                </a:solidFill>
              </a:rPr>
              <a:t>figure above excludes </a:t>
            </a:r>
            <a:r>
              <a:rPr lang="en-US" sz="2000" dirty="0" smtClean="0">
                <a:solidFill>
                  <a:srgbClr val="FF0000"/>
                </a:solidFill>
              </a:rPr>
              <a:t>the 5,923 consultations provided by UNRWA in the South.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 598 ANC (7%) I 450 NCD (5.2%) I 354 MH (4%)</a:t>
            </a:r>
            <a:endParaRPr lang="en-US" sz="2600" b="1" dirty="0" smtClean="0">
              <a:solidFill>
                <a:schemeClr val="accent1"/>
              </a:solidFill>
            </a:endParaRP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17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10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6 other health outlets, </a:t>
            </a:r>
            <a:r>
              <a:rPr lang="en-US" sz="2600" dirty="0" smtClean="0">
                <a:solidFill>
                  <a:srgbClr val="FF0000"/>
                </a:solidFill>
              </a:rPr>
              <a:t>+ 13 UNRWA clinics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7 partners: AMEL, Caritas Lebanon, IMC, IOM, </a:t>
            </a:r>
            <a:r>
              <a:rPr lang="en-US" sz="2600" dirty="0" err="1" smtClean="0">
                <a:solidFill>
                  <a:schemeClr val="accent1"/>
                </a:solidFill>
              </a:rPr>
              <a:t>Makassed</a:t>
            </a:r>
            <a:r>
              <a:rPr lang="en-US" sz="2600" dirty="0" smtClean="0">
                <a:solidFill>
                  <a:schemeClr val="accent1"/>
                </a:solidFill>
              </a:rPr>
              <a:t>, PU-AMI, </a:t>
            </a:r>
            <a:r>
              <a:rPr lang="en-US" sz="2600" dirty="0" smtClean="0">
                <a:solidFill>
                  <a:srgbClr val="FF0000"/>
                </a:solidFill>
              </a:rPr>
              <a:t>UNRWA</a:t>
            </a:r>
            <a:r>
              <a:rPr lang="en-US" sz="2600" dirty="0" smtClean="0">
                <a:solidFill>
                  <a:schemeClr val="accent1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151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17647"/>
              </p:ext>
            </p:extLst>
          </p:nvPr>
        </p:nvGraphicFramePr>
        <p:xfrm>
          <a:off x="1970935" y="1545893"/>
          <a:ext cx="8232318" cy="132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053"/>
                <a:gridCol w="1372053"/>
                <a:gridCol w="1372053"/>
                <a:gridCol w="1372053"/>
                <a:gridCol w="1372053"/>
                <a:gridCol w="1372053"/>
              </a:tblGrid>
              <a:tr h="292724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Saida</a:t>
                      </a:r>
                      <a:r>
                        <a:rPr lang="en-US" sz="1400" dirty="0" smtClean="0"/>
                        <a:t> (4)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Sour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El </a:t>
                      </a:r>
                      <a:r>
                        <a:rPr lang="en-US" sz="1400" dirty="0" err="1" smtClean="0"/>
                        <a:t>Nabatiyeh</a:t>
                      </a:r>
                      <a:r>
                        <a:rPr lang="en-US" sz="1400" dirty="0" smtClean="0"/>
                        <a:t> (3)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Bint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Jbeil</a:t>
                      </a:r>
                      <a:r>
                        <a:rPr lang="en-US" sz="1400" dirty="0" smtClean="0"/>
                        <a:t> (2)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Hasbaya</a:t>
                      </a:r>
                      <a:r>
                        <a:rPr lang="en-US" sz="1400" dirty="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Marjaayoun</a:t>
                      </a:r>
                      <a:r>
                        <a:rPr lang="en-US" sz="140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</a:tr>
              <a:tr h="101592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(2)</a:t>
                      </a:r>
                    </a:p>
                    <a:p>
                      <a:r>
                        <a:rPr lang="en-US" sz="1400" dirty="0" smtClean="0"/>
                        <a:t>PU-AMI (1)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(7)</a:t>
                      </a:r>
                      <a:endParaRPr lang="en-GB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 (2)</a:t>
                      </a:r>
                    </a:p>
                    <a:p>
                      <a:r>
                        <a:rPr lang="en-US" sz="1400" dirty="0" smtClean="0"/>
                        <a:t>IMC</a:t>
                      </a:r>
                      <a:r>
                        <a:rPr lang="en-US" sz="1400" baseline="0" dirty="0" smtClean="0"/>
                        <a:t> (3)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(6)</a:t>
                      </a:r>
                      <a:endParaRPr lang="en-GB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(1)</a:t>
                      </a:r>
                    </a:p>
                    <a:p>
                      <a:r>
                        <a:rPr lang="en-US" sz="1400" dirty="0" smtClean="0"/>
                        <a:t>IOM (1)</a:t>
                      </a:r>
                    </a:p>
                    <a:p>
                      <a:r>
                        <a:rPr lang="en-US" sz="1400" dirty="0" smtClean="0"/>
                        <a:t>PU-AMI (1)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(2)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 (1)</a:t>
                      </a:r>
                    </a:p>
                    <a:p>
                      <a:r>
                        <a:rPr lang="en-US" sz="1400" dirty="0" err="1" smtClean="0"/>
                        <a:t>Makassed</a:t>
                      </a:r>
                      <a:r>
                        <a:rPr lang="en-US" sz="140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</a:t>
                      </a:r>
                      <a:r>
                        <a:rPr lang="en-US" sz="1400" baseline="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22674"/>
              </p:ext>
            </p:extLst>
          </p:nvPr>
        </p:nvGraphicFramePr>
        <p:xfrm>
          <a:off x="1970935" y="3373184"/>
          <a:ext cx="7124699" cy="30765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328"/>
                <a:gridCol w="1066325"/>
                <a:gridCol w="1421766"/>
                <a:gridCol w="3417952"/>
                <a:gridCol w="609328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Jan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Gov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Caza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Partner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Health Facility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Srebta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1,257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Islamic Health Care Society Clinic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910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health center - Bazourieh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872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000" u="none" strike="noStrike">
                          <a:effectLst/>
                        </a:rPr>
                        <a:t>PHC: Nazih elbizri medical center</a:t>
                      </a:r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836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Bent Jbayl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SDC: Bent Jbeil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699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association - Tyre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654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Imam Khomeini medical center - maachouk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638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Bent Jbayl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Islamic health society, Borj Alaway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566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Ansar Munmicipality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499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Al Kayan-Msyleh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453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Marjaayoun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association - Khyam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311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IOM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Nabatieh PHC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279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Kayan medical center - Tyre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196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Kafar romman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144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Hasbaya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Primary Health care center Halta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138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Hasbaya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Makassed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u="none" strike="noStrike">
                          <a:effectLst/>
                        </a:rPr>
                        <a:t>PHC: Kafar hamam governmental center</a:t>
                      </a:r>
                      <a:endParaRPr lang="pt-B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123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Caritas Lebanon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CLMC CC Saida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 dirty="0">
                          <a:effectLst/>
                        </a:rPr>
                        <a:t>10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768689" y="3874883"/>
            <a:ext cx="2127564" cy="19012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UNRWA clinics with more than 1,000 visits per month are Ain el </a:t>
            </a:r>
            <a:r>
              <a:rPr lang="en-US" dirty="0" err="1" smtClean="0">
                <a:solidFill>
                  <a:srgbClr val="FF0000"/>
                </a:solidFill>
              </a:rPr>
              <a:t>Helwe</a:t>
            </a:r>
            <a:r>
              <a:rPr lang="en-US" dirty="0" smtClean="0">
                <a:solidFill>
                  <a:srgbClr val="FF0000"/>
                </a:solidFill>
              </a:rPr>
              <a:t> 1, Ain el </a:t>
            </a:r>
            <a:r>
              <a:rPr lang="en-US" dirty="0" err="1" smtClean="0">
                <a:solidFill>
                  <a:srgbClr val="FF0000"/>
                </a:solidFill>
              </a:rPr>
              <a:t>Helwe</a:t>
            </a:r>
            <a:r>
              <a:rPr lang="en-US" dirty="0" smtClean="0">
                <a:solidFill>
                  <a:srgbClr val="FF0000"/>
                </a:solidFill>
              </a:rPr>
              <a:t> 2 and </a:t>
            </a:r>
            <a:r>
              <a:rPr lang="en-US" dirty="0" err="1" smtClean="0">
                <a:solidFill>
                  <a:srgbClr val="FF0000"/>
                </a:solidFill>
              </a:rPr>
              <a:t>Burj</a:t>
            </a:r>
            <a:r>
              <a:rPr lang="en-US" dirty="0" smtClean="0">
                <a:solidFill>
                  <a:srgbClr val="FF0000"/>
                </a:solidFill>
              </a:rPr>
              <a:t> el </a:t>
            </a:r>
            <a:r>
              <a:rPr lang="en-US" dirty="0" err="1" smtClean="0">
                <a:solidFill>
                  <a:srgbClr val="FF0000"/>
                </a:solidFill>
              </a:rPr>
              <a:t>Chemali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62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3,488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Amel, Blue Mission, IMC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62" y="3684761"/>
            <a:ext cx="8908661" cy="17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24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Overview – January 2017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4595"/>
            <a:ext cx="6627137" cy="12765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130,284 subsidized consultations </a:t>
            </a:r>
          </a:p>
          <a:p>
            <a:pPr marL="1371600" lvl="3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106,883 through fixed health outlets</a:t>
            </a:r>
          </a:p>
          <a:p>
            <a:pPr marL="1371600" lvl="3" indent="0">
              <a:buNone/>
            </a:pP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 23,401 through mobile medical units (18% of total)</a:t>
            </a:r>
          </a:p>
          <a:p>
            <a:pPr marL="1371600" lvl="3" indent="0">
              <a:buNone/>
            </a:pP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998719"/>
            <a:ext cx="7668286" cy="15832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2600" dirty="0" smtClean="0">
                <a:solidFill>
                  <a:schemeClr val="accent1"/>
                </a:solidFill>
              </a:rPr>
              <a:t>133 supported fixed health outlets </a:t>
            </a:r>
            <a:r>
              <a:rPr lang="en-US" sz="2600" dirty="0">
                <a:solidFill>
                  <a:schemeClr val="accent1"/>
                </a:solidFill>
              </a:rPr>
              <a:t>through </a:t>
            </a:r>
            <a:r>
              <a:rPr lang="en-US" sz="2600" dirty="0" smtClean="0">
                <a:solidFill>
                  <a:schemeClr val="accent1"/>
                </a:solidFill>
              </a:rPr>
              <a:t>17 partners</a:t>
            </a:r>
          </a:p>
          <a:p>
            <a:pPr marL="457200" lvl="1" indent="0">
              <a:buNone/>
            </a:pPr>
            <a:r>
              <a:rPr lang="en-US" sz="1900" dirty="0" smtClean="0">
                <a:solidFill>
                  <a:schemeClr val="accent1"/>
                </a:solidFill>
              </a:rPr>
              <a:t>	incl.	55 </a:t>
            </a:r>
            <a:r>
              <a:rPr lang="en-US" sz="1900" dirty="0" err="1" smtClean="0">
                <a:solidFill>
                  <a:schemeClr val="accent1"/>
                </a:solidFill>
              </a:rPr>
              <a:t>MoPH</a:t>
            </a:r>
            <a:r>
              <a:rPr lang="en-US" sz="1900" dirty="0" smtClean="0">
                <a:solidFill>
                  <a:schemeClr val="accent1"/>
                </a:solidFill>
              </a:rPr>
              <a:t>-PHCs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 	</a:t>
            </a:r>
            <a:r>
              <a:rPr lang="en-US" sz="1900" dirty="0" smtClean="0">
                <a:solidFill>
                  <a:schemeClr val="accent1"/>
                </a:solidFill>
              </a:rPr>
              <a:t>14 </a:t>
            </a:r>
            <a:r>
              <a:rPr lang="en-US" sz="1900" dirty="0" err="1" smtClean="0">
                <a:solidFill>
                  <a:schemeClr val="accent1"/>
                </a:solidFill>
              </a:rPr>
              <a:t>MoSA</a:t>
            </a:r>
            <a:r>
              <a:rPr lang="en-US" sz="1900" dirty="0" smtClean="0">
                <a:solidFill>
                  <a:schemeClr val="accent1"/>
                </a:solidFill>
              </a:rPr>
              <a:t>-SDCs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</a:t>
            </a:r>
            <a:r>
              <a:rPr lang="en-US" sz="1900" dirty="0" smtClean="0">
                <a:solidFill>
                  <a:schemeClr val="accent1"/>
                </a:solidFill>
              </a:rPr>
              <a:t>	23 UNRWA Health Clinics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</a:t>
            </a:r>
            <a:r>
              <a:rPr lang="en-US" sz="1900" dirty="0" smtClean="0">
                <a:solidFill>
                  <a:schemeClr val="accent1"/>
                </a:solidFill>
              </a:rPr>
              <a:t>	41 other health outlets</a:t>
            </a:r>
            <a:r>
              <a:rPr lang="en-US" dirty="0" smtClean="0">
                <a:solidFill>
                  <a:schemeClr val="accent1"/>
                </a:solidFill>
              </a:rPr>
              <a:t>	</a:t>
            </a:r>
            <a:endParaRPr lang="en-US" dirty="0">
              <a:solidFill>
                <a:schemeClr val="accent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3908" y="4956291"/>
            <a:ext cx="6627137" cy="560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chemeClr val="accent1"/>
                </a:solidFill>
              </a:rPr>
              <a:t>  7 partners supporting mobile medical units</a:t>
            </a:r>
          </a:p>
        </p:txBody>
      </p:sp>
      <p:sp>
        <p:nvSpPr>
          <p:cNvPr id="7" name="Rectangle 6"/>
          <p:cNvSpPr/>
          <p:nvPr/>
        </p:nvSpPr>
        <p:spPr>
          <a:xfrm>
            <a:off x="8366156" y="2850206"/>
            <a:ext cx="2987644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38%              62%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     Male  I  Female</a:t>
            </a:r>
            <a:endParaRPr lang="en-GB" sz="2600" dirty="0">
              <a:solidFill>
                <a:schemeClr val="accent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68697" y="4355297"/>
            <a:ext cx="4418091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                 25%        23%           37%         15%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Age    0-4  I 5-17 I  18-59  I +60</a:t>
            </a:r>
            <a:endParaRPr lang="en-GB" sz="2600" dirty="0">
              <a:solidFill>
                <a:schemeClr val="accent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6156" y="1345115"/>
            <a:ext cx="2987644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         5%         3.4%          2.5%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     ANC I  NCD  I  MH</a:t>
            </a:r>
            <a:endParaRPr lang="en-GB" sz="2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4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Access to medication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200" dirty="0" smtClean="0">
                <a:solidFill>
                  <a:schemeClr val="accent2"/>
                </a:solidFill>
              </a:rPr>
              <a:t>Chronic </a:t>
            </a:r>
            <a:r>
              <a:rPr lang="en-US" sz="2200" dirty="0">
                <a:solidFill>
                  <a:schemeClr val="accent2"/>
                </a:solidFill>
              </a:rPr>
              <a:t>disease medication (outside YMCA)</a:t>
            </a:r>
            <a:endParaRPr lang="en-US" sz="22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3,737 beneficiaries through </a:t>
            </a:r>
            <a:r>
              <a:rPr lang="en-US" sz="2200" dirty="0" smtClean="0">
                <a:solidFill>
                  <a:srgbClr val="92D050"/>
                </a:solidFill>
              </a:rPr>
              <a:t>fixed health outlets (mostly outside of the YMCA network)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	</a:t>
            </a:r>
            <a:r>
              <a:rPr lang="en-US" sz="22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3,047 Syrians ,</a:t>
            </a:r>
            <a:r>
              <a:rPr lang="en-US" sz="1800" dirty="0">
                <a:solidFill>
                  <a:schemeClr val="accent1"/>
                </a:solidFill>
              </a:rPr>
              <a:t> </a:t>
            </a:r>
            <a:r>
              <a:rPr lang="en-US" sz="1800" dirty="0" smtClean="0">
                <a:solidFill>
                  <a:schemeClr val="accent1"/>
                </a:solidFill>
              </a:rPr>
              <a:t>466 Lebanese, 224 PRS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814 beneficiaries </a:t>
            </a:r>
            <a:r>
              <a:rPr lang="en-US" sz="2200" dirty="0" smtClean="0">
                <a:solidFill>
                  <a:srgbClr val="92D050"/>
                </a:solidFill>
              </a:rPr>
              <a:t>through MMUs</a:t>
            </a:r>
            <a:endParaRPr lang="en-US" sz="2200" dirty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ym typeface="Wingdings" panose="05000000000000000000" pitchFamily="2" charset="2"/>
              </a:rPr>
              <a:t>		</a:t>
            </a:r>
            <a:r>
              <a:rPr lang="en-US" sz="180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chemeClr val="accent1"/>
                </a:solidFill>
              </a:rPr>
              <a:t>733 Syrians , 42 Lebanese, 29 PRS</a:t>
            </a:r>
          </a:p>
          <a:p>
            <a:r>
              <a:rPr lang="en-US" sz="2200" dirty="0">
                <a:solidFill>
                  <a:schemeClr val="accent2"/>
                </a:solidFill>
              </a:rPr>
              <a:t>Acute disease medication (additionally procured)</a:t>
            </a:r>
            <a:endParaRPr lang="en-US" sz="2200" b="1" dirty="0" smtClean="0"/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21,211 beneficiaries </a:t>
            </a:r>
            <a:r>
              <a:rPr lang="en-US" sz="2200" dirty="0">
                <a:solidFill>
                  <a:schemeClr val="accent1"/>
                </a:solidFill>
              </a:rPr>
              <a:t>through </a:t>
            </a:r>
            <a:r>
              <a:rPr lang="en-US" sz="2200" dirty="0">
                <a:solidFill>
                  <a:srgbClr val="92D050"/>
                </a:solidFill>
              </a:rPr>
              <a:t>fixed health outlets</a:t>
            </a:r>
          </a:p>
          <a:p>
            <a:pPr marL="0" indent="0">
              <a:buNone/>
            </a:pPr>
            <a:r>
              <a:rPr lang="en-US" sz="2200" dirty="0"/>
              <a:t>	 </a:t>
            </a:r>
            <a:r>
              <a:rPr lang="en-US" sz="2200" dirty="0" smtClean="0"/>
              <a:t>  	</a:t>
            </a:r>
            <a:r>
              <a:rPr lang="en-US" sz="22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17,885 </a:t>
            </a:r>
            <a:r>
              <a:rPr lang="en-US" sz="1800" dirty="0">
                <a:solidFill>
                  <a:schemeClr val="accent1"/>
                </a:solidFill>
              </a:rPr>
              <a:t>Syrians , </a:t>
            </a:r>
            <a:r>
              <a:rPr lang="en-US" sz="1800" dirty="0" smtClean="0">
                <a:solidFill>
                  <a:schemeClr val="accent1"/>
                </a:solidFill>
              </a:rPr>
              <a:t>2,829 </a:t>
            </a:r>
            <a:r>
              <a:rPr lang="en-US" sz="1800" dirty="0">
                <a:solidFill>
                  <a:schemeClr val="accent1"/>
                </a:solidFill>
              </a:rPr>
              <a:t>Lebanese, </a:t>
            </a:r>
            <a:r>
              <a:rPr lang="en-US" sz="1800" dirty="0" smtClean="0">
                <a:solidFill>
                  <a:schemeClr val="accent1"/>
                </a:solidFill>
              </a:rPr>
              <a:t>497 </a:t>
            </a:r>
            <a:r>
              <a:rPr lang="en-US" sz="1800" dirty="0">
                <a:solidFill>
                  <a:schemeClr val="accent1"/>
                </a:solidFill>
              </a:rPr>
              <a:t>PRS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18,716 </a:t>
            </a:r>
            <a:r>
              <a:rPr lang="en-US" sz="2200" dirty="0">
                <a:solidFill>
                  <a:schemeClr val="accent1"/>
                </a:solidFill>
              </a:rPr>
              <a:t>beneficiaries </a:t>
            </a:r>
            <a:r>
              <a:rPr lang="en-US" sz="2200" dirty="0" smtClean="0">
                <a:solidFill>
                  <a:srgbClr val="92D050"/>
                </a:solidFill>
              </a:rPr>
              <a:t>through </a:t>
            </a:r>
            <a:r>
              <a:rPr lang="en-US" sz="2200" dirty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3200" dirty="0">
                <a:sym typeface="Wingdings" panose="05000000000000000000" pitchFamily="2" charset="2"/>
              </a:rPr>
              <a:t>		</a:t>
            </a:r>
            <a:r>
              <a:rPr lang="en-US" sz="180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18,147 </a:t>
            </a:r>
            <a:r>
              <a:rPr lang="en-US" sz="1800" dirty="0">
                <a:solidFill>
                  <a:schemeClr val="accent1"/>
                </a:solidFill>
              </a:rPr>
              <a:t>Syrians , </a:t>
            </a:r>
            <a:r>
              <a:rPr lang="en-US" sz="1800" dirty="0" smtClean="0">
                <a:solidFill>
                  <a:schemeClr val="accent1"/>
                </a:solidFill>
              </a:rPr>
              <a:t>449 </a:t>
            </a:r>
            <a:r>
              <a:rPr lang="en-US" sz="1800" dirty="0">
                <a:solidFill>
                  <a:schemeClr val="accent1"/>
                </a:solidFill>
              </a:rPr>
              <a:t>Lebanese, </a:t>
            </a:r>
            <a:r>
              <a:rPr lang="en-US" sz="1800" dirty="0" smtClean="0">
                <a:solidFill>
                  <a:schemeClr val="accent1"/>
                </a:solidFill>
              </a:rPr>
              <a:t>81 PRS, 39 PRL</a:t>
            </a:r>
            <a:endParaRPr lang="en-US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2200" b="1" dirty="0"/>
          </a:p>
        </p:txBody>
      </p:sp>
    </p:spTree>
    <p:extLst>
      <p:ext uri="{BB962C8B-B14F-4D97-AF65-F5344CB8AC3E}">
        <p14:creationId xmlns:p14="http://schemas.microsoft.com/office/powerpoint/2010/main" val="139853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Hospital Care Support -   </a:t>
            </a:r>
            <a:r>
              <a:rPr lang="en-US" sz="3500" b="1" dirty="0" smtClean="0">
                <a:solidFill>
                  <a:srgbClr val="92D050"/>
                </a:solidFill>
              </a:rPr>
              <a:t>January 2017</a:t>
            </a:r>
            <a:endParaRPr lang="en-GB" sz="3500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Total of </a:t>
            </a:r>
            <a:r>
              <a:rPr lang="en-US" dirty="0" smtClean="0">
                <a:solidFill>
                  <a:schemeClr val="accent2"/>
                </a:solidFill>
              </a:rPr>
              <a:t>7,218 individuals </a:t>
            </a:r>
            <a:r>
              <a:rPr lang="en-US" dirty="0" smtClean="0">
                <a:solidFill>
                  <a:schemeClr val="accent1"/>
                </a:solidFill>
              </a:rPr>
              <a:t>supported for hospitalization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4 Partners: UNHCR, UNRWA, URDA, IOM</a:t>
            </a:r>
          </a:p>
          <a:p>
            <a:pPr marL="0" indent="0">
              <a:buNone/>
            </a:pPr>
            <a:r>
              <a:rPr lang="en-US" dirty="0" smtClean="0"/>
              <a:t>			____________________________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Total of </a:t>
            </a:r>
            <a:r>
              <a:rPr lang="en-US" dirty="0" smtClean="0">
                <a:solidFill>
                  <a:schemeClr val="accent2"/>
                </a:solidFill>
              </a:rPr>
              <a:t>242 individuals </a:t>
            </a:r>
            <a:r>
              <a:rPr lang="en-US" dirty="0">
                <a:solidFill>
                  <a:schemeClr val="accent1"/>
                </a:solidFill>
              </a:rPr>
              <a:t>supported </a:t>
            </a:r>
            <a:r>
              <a:rPr lang="en-US" dirty="0" smtClean="0">
                <a:solidFill>
                  <a:schemeClr val="accent1"/>
                </a:solidFill>
              </a:rPr>
              <a:t>with specialized diagnostics in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2 Partners: URDA, IOM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335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Limitations to data analysis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Some partners did not enter their data for January 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Some </a:t>
            </a:r>
            <a:r>
              <a:rPr lang="en-US" dirty="0">
                <a:solidFill>
                  <a:schemeClr val="accent1"/>
                </a:solidFill>
              </a:rPr>
              <a:t>partners did </a:t>
            </a:r>
            <a:r>
              <a:rPr lang="en-US" dirty="0" smtClean="0">
                <a:solidFill>
                  <a:schemeClr val="accent1"/>
                </a:solidFill>
              </a:rPr>
              <a:t>not enter PHC data disaggregated by ANC, NCD and MH.</a:t>
            </a:r>
            <a:endParaRPr lang="en-GB" dirty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Some partners were not able to disaggregate data by population cohort, sex and age and thus entered a lump sum</a:t>
            </a:r>
          </a:p>
        </p:txBody>
      </p:sp>
    </p:spTree>
    <p:extLst>
      <p:ext uri="{BB962C8B-B14F-4D97-AF65-F5344CB8AC3E}">
        <p14:creationId xmlns:p14="http://schemas.microsoft.com/office/powerpoint/2010/main" val="2630853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839" y="2139604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Analysis per operational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0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24, 172 subsidized consultations (out of 106,883 on a national level = 23%)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5,969 ANC (27%)I 2,495 NCD (11%) I 1,121 MH (5%)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44 fixed health outlets: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600" dirty="0" smtClean="0">
                <a:solidFill>
                  <a:schemeClr val="accent1"/>
                </a:solidFill>
              </a:rPr>
              <a:t> 16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7 UNRWA clinics, 20 other health outlets.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69% Displaced Syrians I 20% Vulnerable Lebanese I 10% PRS  I 1% PRL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38% Male I 62% Female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11 partners: AMEL, Caritas Lebanon, IMC, IOCC Lebanon, </a:t>
            </a:r>
            <a:r>
              <a:rPr lang="en-US" sz="2600" dirty="0" err="1" smtClean="0">
                <a:solidFill>
                  <a:schemeClr val="accent1"/>
                </a:solidFill>
              </a:rPr>
              <a:t>Makassed</a:t>
            </a:r>
            <a:r>
              <a:rPr lang="en-US" sz="2600" dirty="0" smtClean="0">
                <a:solidFill>
                  <a:schemeClr val="accent1"/>
                </a:solidFill>
              </a:rPr>
              <a:t>, </a:t>
            </a:r>
            <a:r>
              <a:rPr lang="en-US" sz="2600" dirty="0" err="1" smtClean="0">
                <a:solidFill>
                  <a:schemeClr val="accent1"/>
                </a:solidFill>
              </a:rPr>
              <a:t>Makhzoumi</a:t>
            </a:r>
            <a:r>
              <a:rPr lang="en-US" sz="2600" dirty="0" smtClean="0">
                <a:solidFill>
                  <a:schemeClr val="accent1"/>
                </a:solidFill>
              </a:rPr>
              <a:t>, PU-AMI, Restart, RI, URDA and UNRWA.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471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9378"/>
            <a:ext cx="10515600" cy="556624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>
              <a:buFontTx/>
              <a:buChar char="-"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103" y="3919525"/>
            <a:ext cx="8016089" cy="28960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29" y="1617496"/>
            <a:ext cx="11869941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31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accent1"/>
                </a:solidFill>
              </a:rPr>
              <a:t>Subsidized consultations: None</a:t>
            </a: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accent1"/>
                </a:solidFill>
              </a:rPr>
              <a:t>MMU partners: None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469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1301</Words>
  <Application>Microsoft Office PowerPoint</Application>
  <PresentationFormat>Widescreen</PresentationFormat>
  <Paragraphs>398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Health Partners reporting on Activity Info- January 2017 </vt:lpstr>
      <vt:lpstr>Overview – January 2017</vt:lpstr>
      <vt:lpstr>Access to medication</vt:lpstr>
      <vt:lpstr>Hospital Care Support -   January 2017</vt:lpstr>
      <vt:lpstr>Limitations to data analysis</vt:lpstr>
      <vt:lpstr>Analysis per operational area</vt:lpstr>
      <vt:lpstr>Focus --- B/ML Area</vt:lpstr>
      <vt:lpstr>Focus --- B/ML Area</vt:lpstr>
      <vt:lpstr>Focus --- B/ML Area</vt:lpstr>
      <vt:lpstr>Focus --- Bekaa Area</vt:lpstr>
      <vt:lpstr>Focus --- Bekaa Area</vt:lpstr>
      <vt:lpstr>Focus --- Bekaa Area</vt:lpstr>
      <vt:lpstr>Focus --- North Area</vt:lpstr>
      <vt:lpstr>Focus --- North Area</vt:lpstr>
      <vt:lpstr>Focus --- North Area</vt:lpstr>
      <vt:lpstr>Focus --- South Area</vt:lpstr>
      <vt:lpstr>Focus --- South Area</vt:lpstr>
      <vt:lpstr>Focus --- South Area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Hala Abou Farhat</dc:creator>
  <cp:lastModifiedBy>Mona Kiwan</cp:lastModifiedBy>
  <cp:revision>86</cp:revision>
  <dcterms:created xsi:type="dcterms:W3CDTF">2017-02-15T11:40:31Z</dcterms:created>
  <dcterms:modified xsi:type="dcterms:W3CDTF">2017-03-03T09:35:42Z</dcterms:modified>
</cp:coreProperties>
</file>